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7" r:id="rId5"/>
    <p:sldId id="256" r:id="rId6"/>
    <p:sldId id="267" r:id="rId7"/>
    <p:sldId id="278" r:id="rId8"/>
    <p:sldId id="296" r:id="rId9"/>
    <p:sldId id="297" r:id="rId10"/>
    <p:sldId id="295" r:id="rId11"/>
    <p:sldId id="298" r:id="rId12"/>
    <p:sldId id="274" r:id="rId13"/>
    <p:sldId id="275" r:id="rId14"/>
    <p:sldId id="276" r:id="rId15"/>
    <p:sldId id="286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9">
          <p15:clr>
            <a:srgbClr val="A4A3A4"/>
          </p15:clr>
        </p15:guide>
        <p15:guide id="2" orient="horz" pos="1728">
          <p15:clr>
            <a:srgbClr val="A4A3A4"/>
          </p15:clr>
        </p15:guide>
        <p15:guide id="3" orient="horz" pos="3931">
          <p15:clr>
            <a:srgbClr val="A4A3A4"/>
          </p15:clr>
        </p15:guide>
        <p15:guide id="4" pos="2992">
          <p15:clr>
            <a:srgbClr val="A4A3A4"/>
          </p15:clr>
        </p15:guide>
        <p15:guide id="5" pos="5536">
          <p15:clr>
            <a:srgbClr val="A4A3A4"/>
          </p15:clr>
        </p15:guide>
        <p15:guide id="6" pos="315">
          <p15:clr>
            <a:srgbClr val="A4A3A4"/>
          </p15:clr>
        </p15:guide>
        <p15:guide id="7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520"/>
    <a:srgbClr val="E93725"/>
    <a:srgbClr val="562E8E"/>
    <a:srgbClr val="1D9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82593" autoAdjust="0"/>
  </p:normalViewPr>
  <p:slideViewPr>
    <p:cSldViewPr snapToGrid="0" snapToObjects="1" showGuides="1">
      <p:cViewPr>
        <p:scale>
          <a:sx n="50" d="100"/>
          <a:sy n="50" d="100"/>
        </p:scale>
        <p:origin x="-1267" y="-58"/>
      </p:cViewPr>
      <p:guideLst>
        <p:guide orient="horz" pos="869"/>
        <p:guide orient="horz" pos="1728"/>
        <p:guide orient="horz" pos="3931"/>
        <p:guide pos="2992"/>
        <p:guide pos="5536"/>
        <p:guide pos="315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923B-D4D5-4FE2-8DEB-311388710BD0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CF76E-CE22-4753-BD24-E2FD91EEB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7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Our goal around the appropriate adoption of new technologies</a:t>
            </a:r>
          </a:p>
          <a:p>
            <a:r>
              <a:rPr lang="en-GB" dirty="0" smtClean="0"/>
              <a:t>Lucky as AF is hot topic</a:t>
            </a:r>
            <a:r>
              <a:rPr lang="en-GB" baseline="0" dirty="0" smtClean="0"/>
              <a:t> (driven in part by NOACs and the costs associated with them)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F76E-CE22-4753-BD24-E2FD91EEB7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4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F76E-CE22-4753-BD24-E2FD91EEB77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4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F76E-CE22-4753-BD24-E2FD91EEB77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</a:t>
            </a:r>
            <a:r>
              <a:rPr lang="en-GB" baseline="0" dirty="0" smtClean="0"/>
              <a:t> with the simple questions… and we still don’t know</a:t>
            </a:r>
          </a:p>
          <a:p>
            <a:r>
              <a:rPr lang="en-GB" baseline="0" dirty="0" smtClean="0"/>
              <a:t>Calculation = QOF register of chads2 being treated – NOAC = warfarin?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F76E-CE22-4753-BD24-E2FD91EEB7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5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F76E-CE22-4753-BD24-E2FD91EEB77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A34E-AE48-514A-9335-37A7312BDCF2}" type="datetimeFigureOut">
              <a:rPr lang="en-GB"/>
              <a:pPr/>
              <a:t>25/10/2016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6225-AF16-9747-8B49-D04B7C277FF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ndi.orlowski@gmahsn.org" TargetMode="External"/><Relationship Id="rId2" Type="http://schemas.openxmlformats.org/officeDocument/2006/relationships/hyperlink" Target="mailto:jane.macdonald@gmahsn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261533"/>
            <a:ext cx="9144000" cy="5088467"/>
          </a:xfrm>
          <a:prstGeom prst="rect">
            <a:avLst/>
          </a:prstGeom>
          <a:solidFill>
            <a:srgbClr val="F7952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1845732"/>
            <a:ext cx="8130116" cy="37422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orbel"/>
                <a:cs typeface="Corbel"/>
              </a:rPr>
              <a:t>AF and AF related stroke landscape tool</a:t>
            </a:r>
          </a:p>
          <a:p>
            <a:endParaRPr lang="en-GB" sz="4400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en-GB" sz="4400" dirty="0">
                <a:solidFill>
                  <a:schemeClr val="bg1"/>
                </a:solidFill>
                <a:latin typeface="Corbel"/>
                <a:cs typeface="Corbel"/>
              </a:rPr>
              <a:t>Using publically available real world data to inform resourcing decisions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105833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Andrzei Orlowski - </a:t>
            </a:r>
            <a:r>
              <a:rPr lang="en-GB" dirty="0">
                <a:solidFill>
                  <a:schemeClr val="tx1"/>
                </a:solidFill>
              </a:rPr>
              <a:t>Associate Director for Health and Implementation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Summary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84" y="1827898"/>
            <a:ext cx="5989906" cy="398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8949" y="1725015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Manchester AHSN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North West Coast AHSN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Partner with Public Health England on a national AF dashboard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Creating the national AHSN ‘measure of success’ AF dashboard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Uptake of the data tool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2585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Next steps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49" y="1725015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800" dirty="0" smtClean="0">
                <a:latin typeface="Corbel"/>
                <a:cs typeface="Corbel"/>
              </a:rPr>
              <a:t>A more informative data tool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rbel"/>
                <a:cs typeface="Corbel"/>
              </a:rPr>
              <a:t>M</a:t>
            </a:r>
            <a:r>
              <a:rPr lang="en-US" sz="2800" dirty="0" smtClean="0">
                <a:latin typeface="Corbel"/>
                <a:cs typeface="Corbel"/>
              </a:rPr>
              <a:t>oving </a:t>
            </a:r>
            <a:r>
              <a:rPr lang="en-US" sz="2800" dirty="0">
                <a:latin typeface="Corbel"/>
                <a:cs typeface="Corbel"/>
              </a:rPr>
              <a:t>beyond </a:t>
            </a:r>
            <a:r>
              <a:rPr lang="en-US" sz="2800" dirty="0" smtClean="0">
                <a:latin typeface="Corbel"/>
                <a:cs typeface="Corbel"/>
              </a:rPr>
              <a:t>the presentation </a:t>
            </a:r>
            <a:r>
              <a:rPr lang="en-US" sz="2800" dirty="0">
                <a:latin typeface="Corbel"/>
                <a:cs typeface="Corbel"/>
              </a:rPr>
              <a:t>of </a:t>
            </a:r>
            <a:r>
              <a:rPr lang="en-US" sz="2800" dirty="0" smtClean="0">
                <a:latin typeface="Corbel"/>
                <a:cs typeface="Corbel"/>
              </a:rPr>
              <a:t>data</a:t>
            </a:r>
            <a:endParaRPr lang="en-US" sz="2800" dirty="0">
              <a:latin typeface="Corbel"/>
              <a:cs typeface="Corbe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rbel"/>
                <a:cs typeface="Corbel"/>
              </a:rPr>
              <a:t>Working with East Kent Beautiful Information to add a layer of analytics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rbel"/>
                <a:cs typeface="Corbel"/>
              </a:rPr>
              <a:t>Gaining new insight and working with new national experts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rbel"/>
                <a:cs typeface="Corbel"/>
              </a:rPr>
              <a:t>David </a:t>
            </a:r>
            <a:r>
              <a:rPr lang="en-US" sz="2800" dirty="0" err="1" smtClean="0">
                <a:latin typeface="Corbel"/>
                <a:cs typeface="Corbel"/>
              </a:rPr>
              <a:t>Hargroves</a:t>
            </a:r>
            <a:r>
              <a:rPr lang="en-US" sz="2800" dirty="0" smtClean="0">
                <a:latin typeface="Corbel"/>
                <a:cs typeface="Corbel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rbel"/>
                <a:cs typeface="Corbel"/>
              </a:rPr>
              <a:t>Jane Molloy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rbel"/>
                <a:cs typeface="Corbel"/>
              </a:rPr>
              <a:t>Jane Macdonald</a:t>
            </a:r>
          </a:p>
        </p:txBody>
      </p:sp>
    </p:spTree>
    <p:extLst>
      <p:ext uri="{BB962C8B-B14F-4D97-AF65-F5344CB8AC3E}">
        <p14:creationId xmlns:p14="http://schemas.microsoft.com/office/powerpoint/2010/main" val="31342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261533"/>
            <a:ext cx="9144000" cy="5088467"/>
          </a:xfrm>
          <a:prstGeom prst="rect">
            <a:avLst/>
          </a:prstGeom>
          <a:solidFill>
            <a:srgbClr val="F7952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6942" y="1556265"/>
            <a:ext cx="8130116" cy="37422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orbel"/>
                <a:cs typeface="Corbel"/>
              </a:rPr>
              <a:t>Further information</a:t>
            </a:r>
          </a:p>
          <a:p>
            <a:endParaRPr lang="en-US" sz="5400" dirty="0" smtClean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en-GB" sz="3200" dirty="0">
                <a:hlinkClick r:id="rId2"/>
              </a:rPr>
              <a:t>jane.macdonald@gmahsn.org</a:t>
            </a:r>
            <a:r>
              <a:rPr lang="en-GB" sz="3200" dirty="0"/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Corbel"/>
                <a:cs typeface="Corbel"/>
              </a:rPr>
              <a:t>Director of Implementation</a:t>
            </a:r>
          </a:p>
          <a:p>
            <a:endParaRPr lang="en-US" sz="3200" dirty="0">
              <a:latin typeface="Corbel"/>
              <a:cs typeface="Corbel"/>
            </a:endParaRPr>
          </a:p>
          <a:p>
            <a:r>
              <a:rPr lang="en-US" sz="3200" dirty="0">
                <a:hlinkClick r:id="rId3"/>
              </a:rPr>
              <a:t>andi.orlowski@gmahsn.org</a:t>
            </a:r>
            <a:endParaRPr lang="en-US" sz="3200" dirty="0"/>
          </a:p>
          <a:p>
            <a:r>
              <a:rPr lang="en-GB" sz="3200" dirty="0" smtClean="0">
                <a:solidFill>
                  <a:schemeClr val="bg1"/>
                </a:solidFill>
                <a:latin typeface="Corbel"/>
                <a:cs typeface="Corbel"/>
              </a:rPr>
              <a:t>Associate </a:t>
            </a:r>
            <a:r>
              <a:rPr lang="en-GB" sz="3200" dirty="0">
                <a:solidFill>
                  <a:schemeClr val="bg1"/>
                </a:solidFill>
                <a:latin typeface="Corbel"/>
                <a:cs typeface="Corbel"/>
              </a:rPr>
              <a:t>Director for Health and Implementation</a:t>
            </a:r>
          </a:p>
          <a:p>
            <a:endParaRPr lang="en-US" sz="3200" dirty="0"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5344" y="105833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25104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Greater Manchester Academic health science network</a:t>
            </a:r>
            <a:endParaRPr lang="en-US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949" y="1693483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2800" dirty="0"/>
              <a:t>Greater Manchester AHSN is a collaborative network bringing together 30 NHS providers and commissioners across Greater Manchester, East Lancashire Trust and East Cheshire and four universities. </a:t>
            </a:r>
            <a:endParaRPr lang="en-GB" sz="2800" dirty="0" smtClean="0"/>
          </a:p>
          <a:p>
            <a:r>
              <a:rPr lang="en-GB" sz="2800" dirty="0" smtClean="0"/>
              <a:t>Our </a:t>
            </a:r>
            <a:r>
              <a:rPr lang="en-GB" sz="2800" dirty="0"/>
              <a:t>ambition is to deliver a step change in health outcomes and to support Greater Manchester's strategy for growth through enabling £1bn of wealth creation over five years, supporting SMEs and helping to create a healthier population.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25104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>
                <a:solidFill>
                  <a:schemeClr val="bg1"/>
                </a:solidFill>
                <a:latin typeface="Corbel"/>
                <a:cs typeface="Corbel"/>
              </a:rPr>
              <a:t>Atrial Fibrillation &amp; AF related stroke health and implementation programme </a:t>
            </a:r>
            <a:endParaRPr lang="en-US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949" y="1693483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dirty="0" smtClean="0"/>
              <a:t>Our </a:t>
            </a:r>
            <a:r>
              <a:rPr lang="en-GB" sz="3200" dirty="0"/>
              <a:t>Goal is to help prevent at least </a:t>
            </a:r>
            <a:r>
              <a:rPr lang="en-GB" sz="3200" dirty="0" smtClean="0"/>
              <a:t>365 avoidable AF related strokes each year</a:t>
            </a:r>
          </a:p>
          <a:p>
            <a:endParaRPr lang="en-GB" sz="3200" dirty="0" smtClean="0"/>
          </a:p>
          <a:p>
            <a:r>
              <a:rPr lang="en-GB" sz="3200" dirty="0" smtClean="0"/>
              <a:t>AF implementation </a:t>
            </a:r>
            <a:r>
              <a:rPr lang="en-GB" sz="3200" dirty="0"/>
              <a:t>programme is encouraging our members to prioritise </a:t>
            </a:r>
            <a:r>
              <a:rPr lang="en-GB" sz="3200" dirty="0" smtClean="0"/>
              <a:t>AF and the </a:t>
            </a:r>
            <a:r>
              <a:rPr lang="en-GB" sz="3200" dirty="0"/>
              <a:t>adoption of NICE guideline CG180 (The Management of Atrial Fibrillation). </a:t>
            </a: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Hospital Episode Statistics 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49" y="1693483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3200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>
              <a:latin typeface="Corbel"/>
              <a:cs typeface="Corbe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37" y="1601033"/>
            <a:ext cx="6617751" cy="440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9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>
                <a:solidFill>
                  <a:schemeClr val="bg1"/>
                </a:solidFill>
                <a:latin typeface="Corbel"/>
                <a:cs typeface="Corbel"/>
              </a:rPr>
              <a:t>Hospital Episode Statistics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49" y="1693483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3200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>
              <a:latin typeface="Corbel"/>
              <a:cs typeface="Corbe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84" y="1608176"/>
            <a:ext cx="6542986" cy="439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Quality outcomes framework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949" y="1693483"/>
            <a:ext cx="8155517" cy="32743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3200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 smtClean="0">
              <a:latin typeface="Corbel"/>
              <a:cs typeface="Corbel"/>
            </a:endParaRPr>
          </a:p>
          <a:p>
            <a:endParaRPr lang="en-US" dirty="0">
              <a:latin typeface="Corbel"/>
              <a:cs typeface="Corbe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49" y="1693483"/>
            <a:ext cx="6416348" cy="42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25104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Sentinel stroke national audit programme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84" y="1596270"/>
            <a:ext cx="6532731" cy="44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GRASP-AF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5981" y="477410"/>
            <a:ext cx="173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84" y="1738840"/>
            <a:ext cx="6187487" cy="413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261533"/>
          </a:xfrm>
          <a:prstGeom prst="rect">
            <a:avLst/>
          </a:prstGeom>
          <a:solidFill>
            <a:srgbClr val="F795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5884" y="566365"/>
            <a:ext cx="8290260" cy="5607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TTR and </a:t>
            </a:r>
            <a:r>
              <a:rPr lang="en-GB" sz="3200" cap="all" dirty="0" err="1" smtClean="0">
                <a:solidFill>
                  <a:schemeClr val="bg1"/>
                </a:solidFill>
                <a:latin typeface="Corbel"/>
                <a:cs typeface="Corbel"/>
              </a:rPr>
              <a:t>ePACT</a:t>
            </a:r>
            <a:r>
              <a:rPr lang="en-GB" sz="3200" cap="all" dirty="0" smtClean="0">
                <a:solidFill>
                  <a:schemeClr val="bg1"/>
                </a:solidFill>
                <a:latin typeface="Corbel"/>
                <a:cs typeface="Corbel"/>
              </a:rPr>
              <a:t>  </a:t>
            </a:r>
            <a:endParaRPr lang="en-GB" sz="3200" cap="all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0" y="3242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1" name="Picture 10" descr="Powerpoint Master 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344" y="5219697"/>
            <a:ext cx="1320800" cy="1155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50000"/>
            <a:ext cx="9144000" cy="50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84" y="1827898"/>
            <a:ext cx="6084102" cy="405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5E63808F9CDC4B8FE41C80612D7AEE" ma:contentTypeVersion="0" ma:contentTypeDescription="Create a new document." ma:contentTypeScope="" ma:versionID="213bb16f06bd20592a9336b196faf87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cfe7aba00f2d1c7eec7339c8e90d9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70B51-729E-4C62-A6A9-A6C6B17EAD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C6BF94-4BA4-4934-9C7F-F11ACD72B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FB9633-9F41-4BFF-A58A-9F554A54D823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3710</TotalTime>
  <Words>310</Words>
  <Application>Microsoft Office PowerPoint</Application>
  <PresentationFormat>On-screen Show (4:3)</PresentationFormat>
  <Paragraphs>59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Snowdon</dc:creator>
  <cp:lastModifiedBy>Cairns Andrew (NWCAHSN)</cp:lastModifiedBy>
  <cp:revision>48</cp:revision>
  <dcterms:created xsi:type="dcterms:W3CDTF">2013-11-19T14:00:35Z</dcterms:created>
  <dcterms:modified xsi:type="dcterms:W3CDTF">2016-10-25T15:32:35Z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0x010100E95E63808F9CDC4B8FE41C80612D7AEE</vt:lpwstr>
  </property>
  <property fmtid="{D5CDD505-2E9C-101B-9397-08002B2CF9AE}" pid="3" name="Order">
    <vt:r8>1100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